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2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378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47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9859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5654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2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022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8493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2543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968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434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11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296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35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209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059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663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752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5F4159-3E42-4B1D-988F-341288E25224}" type="datetimeFigureOut">
              <a:rPr lang="hr-HR" smtClean="0"/>
              <a:t>14.12.2023.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2A699-9D44-4135-8477-788F980C23A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36787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416C8-6E1C-14A2-743C-F2300B464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036" y="850058"/>
            <a:ext cx="10559441" cy="2387600"/>
          </a:xfrm>
        </p:spPr>
        <p:txBody>
          <a:bodyPr>
            <a:normAutofit/>
          </a:bodyPr>
          <a:lstStyle/>
          <a:p>
            <a:pPr algn="ctr">
              <a:lnSpc>
                <a:spcPct val="125000"/>
              </a:lnSpc>
              <a:spcAft>
                <a:spcPts val="800"/>
              </a:spcAft>
            </a:pPr>
            <a:r>
              <a:rPr lang="hr-HR" sz="5400" dirty="0">
                <a:ea typeface="Times New Roman" panose="02020603050405020304" pitchFamily="18" charset="0"/>
                <a:cs typeface="Times New Roman" panose="02020603050405020304" pitchFamily="18" charset="0"/>
              </a:rPr>
              <a:t>GODIŠNJI PROGRAM RADA </a:t>
            </a:r>
            <a:br>
              <a:rPr lang="hr-HR" sz="54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5400" dirty="0">
                <a:ea typeface="Times New Roman" panose="02020603050405020304" pitchFamily="18" charset="0"/>
                <a:cs typeface="Times New Roman" panose="02020603050405020304" pitchFamily="18" charset="0"/>
              </a:rPr>
              <a:t>S FINANCIJSKIM PLANOM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DFB64-E734-0663-F956-83997AAF4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9665"/>
            <a:ext cx="9144000" cy="165576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5000"/>
              </a:lnSpc>
              <a:spcAft>
                <a:spcPts val="800"/>
              </a:spcAft>
            </a:pPr>
            <a:r>
              <a:rPr lang="hr-HR" sz="33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TURISTIČKE ZAJEDNICE GRADA KORČULE</a:t>
            </a:r>
          </a:p>
          <a:p>
            <a:pPr algn="ctr">
              <a:lnSpc>
                <a:spcPct val="125000"/>
              </a:lnSpc>
              <a:spcAft>
                <a:spcPts val="800"/>
              </a:spcAft>
            </a:pPr>
            <a:r>
              <a:rPr lang="hr-HR" sz="33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ZA 2024. GODINU</a:t>
            </a:r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73590B-FF22-9DD6-0DF0-248593B1F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6470" y="6221260"/>
            <a:ext cx="479121" cy="47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92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A8FE-9361-7CE4-9FBF-6EBDF85A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ENO-GASTRO MANIFESTACIJE</a:t>
            </a:r>
            <a:endParaRPr lang="hr-H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4A4E3-FB1D-0DFA-9BD1-5F536B5AD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830" y="1853248"/>
            <a:ext cx="8946541" cy="4195481"/>
          </a:xfrm>
        </p:spPr>
        <p:txBody>
          <a:bodyPr/>
          <a:lstStyle/>
          <a:p>
            <a:r>
              <a:rPr lang="hr-HR" dirty="0">
                <a:latin typeface="+mn-lt"/>
              </a:rPr>
              <a:t>KORČULANSKE PJATANCE – 2.000,00 €</a:t>
            </a:r>
          </a:p>
          <a:p>
            <a:r>
              <a:rPr lang="hr-HR" dirty="0">
                <a:latin typeface="+mn-lt"/>
              </a:rPr>
              <a:t>OKUSI OTOKA KORČULE – 5.000,00 €</a:t>
            </a:r>
          </a:p>
          <a:p>
            <a:r>
              <a:rPr lang="hr-HR" dirty="0">
                <a:latin typeface="+mn-lt"/>
              </a:rPr>
              <a:t>ŽRNOVSKA MAKARUNADA – 2.000,00 €</a:t>
            </a:r>
          </a:p>
          <a:p>
            <a:r>
              <a:rPr lang="hr-HR" dirty="0">
                <a:latin typeface="+mn-lt"/>
              </a:rPr>
              <a:t>CRAFT BEER FEST KORČULA – Festival piva – 5.000,00 €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Ukupno: </a:t>
            </a:r>
            <a:r>
              <a:rPr lang="hr-HR" b="1" u="sng" dirty="0">
                <a:latin typeface="+mn-lt"/>
              </a:rPr>
              <a:t>14.000,00 €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B37D64-E738-78AB-0DD7-194F5F13A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9581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61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08F7-AA7C-6E0D-E3AB-660A334CB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3. KOMUNIKACIJA I OGLAŠAVANJE</a:t>
            </a:r>
            <a:br>
              <a:rPr lang="hr-HR" b="1" dirty="0"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2B0CA-4596-E110-DD25-4A2E5D69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1253330"/>
            <a:ext cx="10515600" cy="5127591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+mn-lt"/>
              </a:rPr>
              <a:t>Definiranje brending sustava i brend arhitekture – 6.000,00 €</a:t>
            </a:r>
          </a:p>
          <a:p>
            <a:r>
              <a:rPr lang="hr-HR" dirty="0">
                <a:latin typeface="+mn-lt"/>
              </a:rPr>
              <a:t>Osnosi s javnošću: globalni i domaći PR – 10.600,00 €</a:t>
            </a:r>
          </a:p>
          <a:p>
            <a:r>
              <a:rPr lang="hr-HR" dirty="0">
                <a:latin typeface="+mn-lt"/>
              </a:rPr>
              <a:t>Sajmovi, posebne prezentacije i poslovne radionice – 15.000,00 €</a:t>
            </a:r>
          </a:p>
          <a:p>
            <a:r>
              <a:rPr lang="hr-HR" dirty="0">
                <a:latin typeface="+mn-lt"/>
              </a:rPr>
              <a:t>Suradnja s organizatorima putovanja – 20.000,00 €</a:t>
            </a:r>
          </a:p>
          <a:p>
            <a:r>
              <a:rPr lang="hr-HR" dirty="0">
                <a:latin typeface="+mn-lt"/>
              </a:rPr>
              <a:t>Kreiranje promotivnih materijala – 25.000,00 €</a:t>
            </a:r>
          </a:p>
          <a:p>
            <a:r>
              <a:rPr lang="hr-HR" dirty="0">
                <a:latin typeface="+mn-lt"/>
              </a:rPr>
              <a:t>Upravljanje internet stranicama i društvenim mrežama – 35.000,00 €</a:t>
            </a:r>
          </a:p>
          <a:p>
            <a:r>
              <a:rPr lang="hr-HR" dirty="0">
                <a:latin typeface="+mn-lt"/>
              </a:rPr>
              <a:t>Kreiranje i upravljanje bazama podataka – 5.000,00 €</a:t>
            </a:r>
            <a:endParaRPr lang="hr-HR" sz="1200" dirty="0">
              <a:latin typeface="+mn-lt"/>
            </a:endParaRPr>
          </a:p>
          <a:p>
            <a:pPr lvl="1"/>
            <a:r>
              <a:rPr lang="hr-HR" sz="1200" dirty="0">
                <a:latin typeface="+mn-lt"/>
              </a:rPr>
              <a:t>Kreiranje baze multimedijalnih materijala</a:t>
            </a:r>
          </a:p>
          <a:p>
            <a:r>
              <a:rPr lang="hr-HR" dirty="0">
                <a:latin typeface="+mn-lt"/>
              </a:rPr>
              <a:t>Turističko-informativne aktivnosti – 51.000,00 €</a:t>
            </a:r>
          </a:p>
          <a:p>
            <a:pPr lvl="1"/>
            <a:r>
              <a:rPr lang="hr-HR" sz="1300" dirty="0">
                <a:latin typeface="+mn-lt"/>
              </a:rPr>
              <a:t>Turistička i smeđa signalizacija – 6.000,00 €</a:t>
            </a:r>
          </a:p>
          <a:p>
            <a:pPr lvl="1"/>
            <a:r>
              <a:rPr lang="hr-HR" sz="1300" dirty="0">
                <a:latin typeface="+mn-lt"/>
              </a:rPr>
              <a:t>Upravljanje TIC-om – 42.000,00 €</a:t>
            </a:r>
          </a:p>
          <a:p>
            <a:pPr lvl="1"/>
            <a:r>
              <a:rPr lang="hr-HR" sz="1300" dirty="0">
                <a:latin typeface="+mn-lt"/>
              </a:rPr>
              <a:t>Edukacija dionika u sustavu informiranja – 3.000,00 €</a:t>
            </a:r>
          </a:p>
          <a:p>
            <a:endParaRPr lang="hr-HR" sz="1300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 za Komunikacija i oglašavanje: </a:t>
            </a:r>
            <a:r>
              <a:rPr lang="hr-HR" b="1" u="sng" dirty="0">
                <a:latin typeface="+mn-lt"/>
              </a:rPr>
              <a:t>167.000,00 €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71A315-2ADF-6CB5-AD7A-E2ED502CE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3319" y="6260111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537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1C830-8C22-CA82-1B12-D03C39C9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800"/>
              </a:spcBef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4. DESTINACIJSKI MENADŽMENT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C558E-568E-20B4-ED7E-B49802969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639" y="1396653"/>
            <a:ext cx="9404722" cy="4895588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+mn-lt"/>
              </a:rPr>
              <a:t>Informacijski sustavi i aplikacije / e-visitor – 0,00 €</a:t>
            </a:r>
          </a:p>
          <a:p>
            <a:r>
              <a:rPr lang="hr-HR" dirty="0">
                <a:latin typeface="+mn-lt"/>
              </a:rPr>
              <a:t>Upravljanje kvalitetom u destinaciji – 31.000,00 €</a:t>
            </a:r>
          </a:p>
          <a:p>
            <a:pPr lvl="1"/>
            <a:r>
              <a:rPr lang="hr-HR" sz="1300" dirty="0">
                <a:latin typeface="+mn-lt"/>
              </a:rPr>
              <a:t>Story telling – vodič interpretator – 5.000,00 €</a:t>
            </a:r>
          </a:p>
          <a:p>
            <a:pPr lvl="1"/>
            <a:r>
              <a:rPr lang="hr-HR" sz="1300" dirty="0">
                <a:latin typeface="+mn-lt"/>
              </a:rPr>
              <a:t>Enologija i somelijerstvo – 6.000,00 €</a:t>
            </a:r>
          </a:p>
          <a:p>
            <a:pPr lvl="1"/>
            <a:r>
              <a:rPr lang="hr-HR" sz="1300" dirty="0">
                <a:latin typeface="+mn-lt"/>
              </a:rPr>
              <a:t>Gastro radionice – 6.000,00 €</a:t>
            </a:r>
          </a:p>
          <a:p>
            <a:pPr lvl="1"/>
            <a:r>
              <a:rPr lang="hr-HR" sz="1300" dirty="0">
                <a:latin typeface="+mn-lt"/>
              </a:rPr>
              <a:t>Vodiči aktivnog turizma – 5.000,00 €</a:t>
            </a:r>
          </a:p>
          <a:p>
            <a:pPr lvl="1"/>
            <a:r>
              <a:rPr lang="hr-HR" sz="1300" dirty="0">
                <a:latin typeface="+mn-lt"/>
              </a:rPr>
              <a:t>Podizanje kvalitete privatnog smještaja – 8.000,00 €</a:t>
            </a:r>
          </a:p>
          <a:p>
            <a:pPr lvl="1"/>
            <a:r>
              <a:rPr lang="hr-HR" sz="1300" dirty="0">
                <a:latin typeface="+mn-lt"/>
              </a:rPr>
              <a:t>Nabavka reagensa za Hitnu medicinsku službu Korčula – 1.000,00€</a:t>
            </a:r>
          </a:p>
          <a:p>
            <a:r>
              <a:rPr lang="hr-HR" dirty="0">
                <a:latin typeface="+mn-lt"/>
              </a:rPr>
              <a:t>Stručni skupovi i edukacije</a:t>
            </a:r>
          </a:p>
          <a:p>
            <a:r>
              <a:rPr lang="hr-HR" dirty="0">
                <a:latin typeface="+mn-lt"/>
              </a:rPr>
              <a:t>Poticanje na očuvanje i uređenje destinacije</a:t>
            </a:r>
          </a:p>
          <a:p>
            <a:pPr lvl="1"/>
            <a:r>
              <a:rPr lang="hr-HR" sz="1400" dirty="0">
                <a:latin typeface="+mn-lt"/>
              </a:rPr>
              <a:t>Održavanje i uređenje označenih pješačkih staza – 3.000,00 €</a:t>
            </a:r>
          </a:p>
          <a:p>
            <a:pPr lvl="1"/>
            <a:r>
              <a:rPr lang="hr-HR" sz="1400" dirty="0">
                <a:latin typeface="+mn-lt"/>
              </a:rPr>
              <a:t>Podrška ekološkim manifestacijama – 2.500,00 €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 za Destinacijski menadžment: </a:t>
            </a:r>
            <a:r>
              <a:rPr lang="hr-HR" b="1" u="sng" dirty="0">
                <a:latin typeface="+mn-lt"/>
              </a:rPr>
              <a:t>40.500,00 €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99C121-0159-E9FB-970B-BCB2D08A5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5741" y="6232741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368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A2462-7479-E199-0A5A-4EE188A1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800"/>
              </a:spcBef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5. ČLANSTVO U STRUKOVNIM ORGANIZACIJAMA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7E552-BE1A-7111-2304-08A2763A1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Međunarodne strukovne i slične organizacije</a:t>
            </a:r>
          </a:p>
          <a:p>
            <a:r>
              <a:rPr lang="hr-HR" dirty="0">
                <a:latin typeface="+mn-lt"/>
              </a:rPr>
              <a:t>Domaće strukovne i slične organizacije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 za Članstvo u strukovnim organzacijama: </a:t>
            </a:r>
            <a:r>
              <a:rPr lang="hr-HR" b="1" u="sng" dirty="0">
                <a:latin typeface="+mn-lt"/>
              </a:rPr>
              <a:t>1.000,00 €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CDDD1A-1AF4-FC10-F5FF-47AE89C65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8267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46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6FA7C-91D2-56F6-6EF0-C0953F2D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6. ADMINISTRATIVNI POSLOVI </a:t>
            </a:r>
            <a:br>
              <a:rPr lang="hr-HR" b="1" dirty="0"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44571-0397-338E-91E2-3DAE136B6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Trošak ureda TZG Korčule – 80.000,00 €</a:t>
            </a:r>
          </a:p>
          <a:p>
            <a:r>
              <a:rPr lang="hr-HR" dirty="0">
                <a:latin typeface="+mn-lt"/>
              </a:rPr>
              <a:t>Materijalni i nematerijalni troškovi – 75.000,00 €</a:t>
            </a:r>
          </a:p>
          <a:p>
            <a:r>
              <a:rPr lang="hr-HR" dirty="0">
                <a:latin typeface="+mn-lt"/>
              </a:rPr>
              <a:t>Tijela turističke zajednice – 5.000,00 €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 za Administrativni  poslovi: 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160.000,00 €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9FDA6-77E1-EB47-8472-A234CBB75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163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8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3B7C-4F87-5F98-4539-2BFC20FF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800"/>
              </a:spcBef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7. REZERVA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CD89-4D43-2F84-F240-BC4A30F1D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5000"/>
              </a:lnSpc>
              <a:spcAft>
                <a:spcPts val="800"/>
              </a:spcAft>
            </a:pPr>
            <a:r>
              <a:rPr lang="hr-HR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Rezerva do 5% za potrebe osiguranja likvidnosti u izvanrednim okolnostima te financiranja </a:t>
            </a:r>
            <a:r>
              <a:rPr lang="hr-HR" sz="1800" dirty="0">
                <a:latin typeface="+mn-lt"/>
                <a:ea typeface="Times New Roman" panose="02020603050405020304" pitchFamily="18" charset="0"/>
              </a:rPr>
              <a:t>neplaniranih aktivnosti 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</a:pPr>
            <a:endParaRPr lang="hr-HR" sz="1800" dirty="0">
              <a:latin typeface="+mn-lt"/>
            </a:endParaRPr>
          </a:p>
          <a:p>
            <a:pPr marL="0" indent="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hr-HR" sz="1800" dirty="0">
                <a:latin typeface="+mn-lt"/>
              </a:rPr>
              <a:t>Ukupno Rezerva: </a:t>
            </a:r>
            <a:r>
              <a:rPr lang="hr-HR" sz="1800" b="1" u="sng" dirty="0">
                <a:latin typeface="+mn-lt"/>
              </a:rPr>
              <a:t>26.000,00 €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3CCA94-3927-F8AB-B9F3-EAE1C29CB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9582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9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65883-DCDC-15B9-0D75-7F65CDCD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46519" cy="1037879"/>
          </a:xfrm>
        </p:spPr>
        <p:txBody>
          <a:bodyPr>
            <a:noAutofit/>
          </a:bodyPr>
          <a:lstStyle/>
          <a:p>
            <a:pPr algn="ctr">
              <a:spcBef>
                <a:spcPts val="800"/>
              </a:spcBef>
              <a:spcAft>
                <a:spcPts val="200"/>
              </a:spcAft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CILJEVI I ZADAĆE LOKALNE TURISTIČKE ZAJEDNICE</a:t>
            </a:r>
            <a:br>
              <a:rPr lang="hr-HR" sz="3600" b="1" dirty="0"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3600" b="1" dirty="0">
              <a:latin typeface="Tw Cen MT" panose="020B0602020104020603" pitchFamily="34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06E7B-0702-0576-68DB-6BBE3A2E3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51324" cy="4195481"/>
          </a:xfrm>
        </p:spPr>
        <p:txBody>
          <a:bodyPr>
            <a:normAutofit/>
          </a:bodyPr>
          <a:lstStyle/>
          <a:p>
            <a:pPr marL="0" lvl="0" indent="0">
              <a:lnSpc>
                <a:spcPct val="125000"/>
              </a:lnSpc>
              <a:spcBef>
                <a:spcPts val="400"/>
              </a:spcBef>
              <a:buNone/>
            </a:pPr>
            <a:r>
              <a:rPr lang="hr-HR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1.Razvoj proizvoda</a:t>
            </a:r>
          </a:p>
          <a:p>
            <a:pPr marL="0" indent="0">
              <a:buNone/>
            </a:pPr>
            <a:r>
              <a:rPr lang="hr-HR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2. Informacije i istraživanja</a:t>
            </a:r>
          </a:p>
          <a:p>
            <a:pPr marL="0" indent="0">
              <a:buNone/>
            </a:pPr>
            <a:r>
              <a:rPr lang="hr-HR" b="1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3. Distribucija</a:t>
            </a:r>
          </a:p>
          <a:p>
            <a:pPr marL="0" indent="0">
              <a:buNone/>
            </a:pPr>
            <a:endParaRPr lang="hr-HR" b="1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 svom djelovanju lokalna turistička zajednica dužna je voditi računa da zadaće koje provodi budu usklađene sa strateškim marketinškim smjernicam i uputama regionalne turističke zajednica i Hrvatske turističke zajednica. </a:t>
            </a:r>
          </a:p>
          <a:p>
            <a:endParaRPr lang="hr-H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BB3024-16D1-2497-5E85-056ED270F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7056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21BC-48C9-8B02-04F6-51F012F30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800"/>
              </a:spcBef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REZULTATI TURISTIČKOG PROMETA U 2023. GODINI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CA17FA2-8EB5-2AD2-FE51-341EB3B3B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3493" y="2173129"/>
            <a:ext cx="8250137" cy="30901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3E3FD6-2A18-56BE-A7D6-AB06624D6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2004" y="6235060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5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6B9889-13AC-A647-E6C5-80F5FC7CA9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60153"/>
              </p:ext>
            </p:extLst>
          </p:nvPr>
        </p:nvGraphicFramePr>
        <p:xfrm>
          <a:off x="3356976" y="2267210"/>
          <a:ext cx="5141934" cy="3482236"/>
        </p:xfrm>
        <a:graphic>
          <a:graphicData uri="http://schemas.openxmlformats.org/drawingml/2006/table">
            <a:tbl>
              <a:tblPr firstRow="1" firstCol="1" bandRow="1"/>
              <a:tblGrid>
                <a:gridCol w="3456616">
                  <a:extLst>
                    <a:ext uri="{9D8B030D-6E8A-4147-A177-3AD203B41FA5}">
                      <a16:colId xmlns:a16="http://schemas.microsoft.com/office/drawing/2014/main" val="2997245601"/>
                    </a:ext>
                  </a:extLst>
                </a:gridCol>
                <a:gridCol w="803845">
                  <a:extLst>
                    <a:ext uri="{9D8B030D-6E8A-4147-A177-3AD203B41FA5}">
                      <a16:colId xmlns:a16="http://schemas.microsoft.com/office/drawing/2014/main" val="96701707"/>
                    </a:ext>
                  </a:extLst>
                </a:gridCol>
                <a:gridCol w="881473">
                  <a:extLst>
                    <a:ext uri="{9D8B030D-6E8A-4147-A177-3AD203B41FA5}">
                      <a16:colId xmlns:a16="http://schemas.microsoft.com/office/drawing/2014/main" val="1405179315"/>
                    </a:ext>
                  </a:extLst>
                </a:gridCol>
              </a:tblGrid>
              <a:tr h="601796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Država</a:t>
                      </a:r>
                      <a:endParaRPr lang="hr-HR" sz="105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Dolasci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Noćenja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873995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Hrvatska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16.244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62.194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755196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Slovenija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6.115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45.960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091970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Ujedinjena Kraljevina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9.903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43.140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4571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SAD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17.339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35.463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129093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Njemačka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5.311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33.397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874797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Poljska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3.297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23.374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122545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Srbija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2.287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21.374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614149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Bosna i Hercegovina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2.783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19.000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647461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Francuska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6.120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17.488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615105"/>
                  </a:ext>
                </a:extLst>
              </a:tr>
              <a:tr h="288044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Austrija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1.963</a:t>
                      </a:r>
                      <a:endParaRPr lang="hr-HR" sz="105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12.558</a:t>
                      </a:r>
                      <a:endParaRPr lang="hr-HR" sz="105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83224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27B6B1A-DDA6-5DDA-A7EA-07BCD74F9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8647" y="1337973"/>
            <a:ext cx="66896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Promet po zemljama – 2023. godina (do 30.11.2023.)</a:t>
            </a:r>
            <a:endParaRPr kumimoji="0" lang="hr-HR" altLang="sr-Latn-R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649B3E-78AB-1217-369F-81CF9A60C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1137" y="6245585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0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15FD-B68B-E27C-AF7A-E42C94AAA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5673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800"/>
              </a:spcBef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PLAN PRIHODA U 2024. GODINI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EF214A-0BEB-D0DE-0E43-D372E8F2AD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211008"/>
              </p:ext>
            </p:extLst>
          </p:nvPr>
        </p:nvGraphicFramePr>
        <p:xfrm>
          <a:off x="2066795" y="1349133"/>
          <a:ext cx="7427934" cy="5158138"/>
        </p:xfrm>
        <a:graphic>
          <a:graphicData uri="http://schemas.openxmlformats.org/drawingml/2006/table">
            <a:tbl>
              <a:tblPr firstRow="1" firstCol="1" bandRow="1"/>
              <a:tblGrid>
                <a:gridCol w="739201">
                  <a:extLst>
                    <a:ext uri="{9D8B030D-6E8A-4147-A177-3AD203B41FA5}">
                      <a16:colId xmlns:a16="http://schemas.microsoft.com/office/drawing/2014/main" val="2249992337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275129709"/>
                    </a:ext>
                  </a:extLst>
                </a:gridCol>
                <a:gridCol w="3429442">
                  <a:extLst>
                    <a:ext uri="{9D8B030D-6E8A-4147-A177-3AD203B41FA5}">
                      <a16:colId xmlns:a16="http://schemas.microsoft.com/office/drawing/2014/main" val="3320588435"/>
                    </a:ext>
                  </a:extLst>
                </a:gridCol>
                <a:gridCol w="1298801">
                  <a:extLst>
                    <a:ext uri="{9D8B030D-6E8A-4147-A177-3AD203B41FA5}">
                      <a16:colId xmlns:a16="http://schemas.microsoft.com/office/drawing/2014/main" val="4070424632"/>
                    </a:ext>
                  </a:extLst>
                </a:gridCol>
                <a:gridCol w="1142832">
                  <a:extLst>
                    <a:ext uri="{9D8B030D-6E8A-4147-A177-3AD203B41FA5}">
                      <a16:colId xmlns:a16="http://schemas.microsoft.com/office/drawing/2014/main" val="1641182488"/>
                    </a:ext>
                  </a:extLst>
                </a:gridCol>
              </a:tblGrid>
              <a:tr h="49331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 za 2024. (€)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udio %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402056"/>
                  </a:ext>
                </a:extLst>
              </a:tr>
              <a:tr h="236117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Izvorni prihodi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51,44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111095"/>
                  </a:ext>
                </a:extLst>
              </a:tr>
              <a:tr h="236117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Turistička pristojba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40,57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442425"/>
                  </a:ext>
                </a:extLst>
              </a:tr>
              <a:tr h="236117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Članarina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10,87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848172"/>
                  </a:ext>
                </a:extLst>
              </a:tr>
              <a:tr h="739428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 iz proračuna općine/grada/državnog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1298"/>
                  </a:ext>
                </a:extLst>
              </a:tr>
              <a:tr h="1264885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 od sustava turističkih zajednica (Fond udružene TZ + potpore manifestacijama+TZDNŽ refundacija)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10,87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297427"/>
                  </a:ext>
                </a:extLst>
              </a:tr>
              <a:tr h="236117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 iz EU fondova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31913"/>
                  </a:ext>
                </a:extLst>
              </a:tr>
              <a:tr h="49331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 od gospodarske djelatnosti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078147"/>
                  </a:ext>
                </a:extLst>
              </a:tr>
              <a:tr h="49331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Preneseni prihod iz prethodne godine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139.100,00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25,19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794562"/>
                  </a:ext>
                </a:extLst>
              </a:tr>
              <a:tr h="493310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Ostali prihodi - nautička turistička pristojba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65.000,00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11,17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037898"/>
                  </a:ext>
                </a:extLst>
              </a:tr>
              <a:tr h="236117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PRIHODI UKUPNO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552.100,00</a:t>
                      </a:r>
                      <a:endParaRPr lang="hr-HR" sz="100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hr-HR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r-HR" sz="1000" dirty="0">
                        <a:effectLst/>
                        <a:latin typeface="Tw Cen MT" panose="020B0602020104020603" pitchFamily="34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6021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0CE5214-6280-8B15-E2AF-F26E392D7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5845" y="6266375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4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9D9E8-EC7F-CF37-B426-AC15F9C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ctr">
              <a:spcBef>
                <a:spcPts val="800"/>
              </a:spcBef>
              <a:buFont typeface="+mj-lt"/>
              <a:buAutoNum type="arabicPeriod"/>
            </a:pPr>
            <a:r>
              <a:rPr lang="hr-HR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ISTRAŽIVANJE I STRATEŠKO PLANIRANJE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1DC66-58C8-E9D3-5C36-8EBE2BCCE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989" y="161450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Na razini klastera – otok Korčula</a:t>
            </a:r>
          </a:p>
          <a:p>
            <a:endParaRPr lang="hr-HR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PLAN UPRAVLJANJA DESTINACIJOM -  OTOK KORČULA – 15.000,00 €</a:t>
            </a:r>
          </a:p>
          <a:p>
            <a:r>
              <a:rPr lang="hr-HR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KORČULA OUTDOOR – 6.000,00 €</a:t>
            </a:r>
          </a:p>
          <a:p>
            <a:r>
              <a:rPr lang="hr-HR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KORČULA GASTRO – Okusi otoka Korčule – 5.000,00 €</a:t>
            </a:r>
          </a:p>
          <a:p>
            <a:endParaRPr lang="hr-HR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Ukupni iznos za Istraživanje i strateško planiranje: </a:t>
            </a:r>
            <a:r>
              <a:rPr lang="hr-HR" b="1" i="1" u="sng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26.000,00 €</a:t>
            </a:r>
          </a:p>
          <a:p>
            <a:endParaRPr lang="hr-HR" dirty="0">
              <a:latin typeface="Tw Cen MT" panose="020B0602020104020603" pitchFamily="34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EB2722-937C-3A1D-2DC3-40EE34B24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3215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33831-A973-2B7B-0384-68D1772D5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25000"/>
              </a:lnSpc>
              <a:spcBef>
                <a:spcPts val="400"/>
              </a:spcBef>
            </a:pPr>
            <a:r>
              <a:rPr lang="hr-HR" sz="36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2. RAZVOJ TURISTIČKOG PROIZVODA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FAC54-265F-0D1D-B71C-FEF795048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041" y="1758557"/>
            <a:ext cx="8946541" cy="4195481"/>
          </a:xfrm>
        </p:spPr>
        <p:txBody>
          <a:bodyPr>
            <a:normAutofit/>
          </a:bodyPr>
          <a:lstStyle/>
          <a:p>
            <a:r>
              <a:rPr lang="hr-HR" dirty="0">
                <a:latin typeface="+mn-lt"/>
              </a:rPr>
              <a:t>Nastavak projekta „Camino Korčula” – 15.000,00 €</a:t>
            </a:r>
          </a:p>
          <a:p>
            <a:r>
              <a:rPr lang="hr-HR" dirty="0">
                <a:latin typeface="+mn-lt"/>
              </a:rPr>
              <a:t>Nastavak projekta „Digitalni nomadi” – 5.000,00 €</a:t>
            </a:r>
          </a:p>
          <a:p>
            <a:r>
              <a:rPr lang="hr-HR" dirty="0">
                <a:latin typeface="+mn-lt"/>
              </a:rPr>
              <a:t>Korčula label – 1.000,00 €</a:t>
            </a:r>
          </a:p>
          <a:p>
            <a:r>
              <a:rPr lang="hr-HR" dirty="0">
                <a:latin typeface="+mn-lt"/>
              </a:rPr>
              <a:t>Podrška razvoju turističkih događanja – 101.000,00 €</a:t>
            </a:r>
          </a:p>
          <a:p>
            <a:r>
              <a:rPr lang="hr-HR" dirty="0">
                <a:latin typeface="+mn-lt"/>
              </a:rPr>
              <a:t>Umrežavanje poslovnih subjekata – 4.000,00 €</a:t>
            </a:r>
          </a:p>
          <a:p>
            <a:r>
              <a:rPr lang="hr-HR" dirty="0">
                <a:latin typeface="+mn-lt"/>
              </a:rPr>
              <a:t>Potpora događanjima Centra za kulturu Korčula – 5.000,00 €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Ukupni iznos za Razvoj turističkog proizvoda: </a:t>
            </a:r>
            <a:r>
              <a:rPr lang="hr-HR" b="1" u="sng" dirty="0">
                <a:latin typeface="+mn-lt"/>
              </a:rPr>
              <a:t>131.000,00 €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lvl="1"/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C7EEAC-1D27-1153-0CB7-16C072C8D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8267" y="6248399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48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364B1-E2ED-3BC3-B0A2-CBBE7447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Kulturno zabavne manifestacije</a:t>
            </a:r>
            <a:br>
              <a:rPr lang="hr-HR" sz="3600" dirty="0"/>
            </a:br>
            <a:endParaRPr lang="hr-H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BA33D-6835-6CDE-CD18-5D3D7F8F5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0" y="1172817"/>
            <a:ext cx="5874027" cy="5320058"/>
          </a:xfrm>
        </p:spPr>
        <p:txBody>
          <a:bodyPr>
            <a:normAutofit fontScale="70000" lnSpcReduction="20000"/>
          </a:bodyPr>
          <a:lstStyle/>
          <a:p>
            <a:r>
              <a:rPr lang="hr-HR" dirty="0">
                <a:latin typeface="+mn-lt"/>
              </a:rPr>
              <a:t>POLA NOVE GODINE – 3.000,00 €</a:t>
            </a:r>
          </a:p>
          <a:p>
            <a:r>
              <a:rPr lang="hr-HR" dirty="0">
                <a:latin typeface="+mn-lt"/>
              </a:rPr>
              <a:t>ADVENT U KORČULI – 3.000,00 €</a:t>
            </a:r>
          </a:p>
          <a:p>
            <a:r>
              <a:rPr lang="hr-HR" dirty="0">
                <a:latin typeface="+mn-lt"/>
              </a:rPr>
              <a:t>FESTIVAL VITEŠKIH IGARA – 15.000,00 €</a:t>
            </a:r>
          </a:p>
          <a:p>
            <a:r>
              <a:rPr lang="hr-HR" dirty="0">
                <a:latin typeface="+mn-lt"/>
              </a:rPr>
              <a:t>KORČULANSKI BAROKNI FESTIVAL – 3.000,00 €</a:t>
            </a:r>
          </a:p>
          <a:p>
            <a:r>
              <a:rPr lang="hr-HR" dirty="0">
                <a:latin typeface="+mn-lt"/>
              </a:rPr>
              <a:t>PUPNAT – Proslava dana – Gospe od sniga – 1.000,00 €</a:t>
            </a:r>
          </a:p>
          <a:p>
            <a:r>
              <a:rPr lang="hr-HR" dirty="0">
                <a:latin typeface="+mn-lt"/>
              </a:rPr>
              <a:t>ČARA – Čarsko lito – 1.000,00 €</a:t>
            </a:r>
          </a:p>
          <a:p>
            <a:r>
              <a:rPr lang="hr-HR" dirty="0">
                <a:latin typeface="+mn-lt"/>
              </a:rPr>
              <a:t>ŽRNOVO – Folklor na Postranskoj pijaci – 1.000,00 €</a:t>
            </a:r>
          </a:p>
          <a:p>
            <a:r>
              <a:rPr lang="hr-HR" dirty="0">
                <a:latin typeface="+mn-lt"/>
              </a:rPr>
              <a:t>RAČIŠĆE – ljetna događanja – 1.000,00 €</a:t>
            </a:r>
          </a:p>
          <a:p>
            <a:r>
              <a:rPr lang="hr-HR" dirty="0">
                <a:latin typeface="+mn-lt"/>
              </a:rPr>
              <a:t>TJEDAN CVIJEĆA – 2.000,00 €</a:t>
            </a:r>
          </a:p>
          <a:p>
            <a:r>
              <a:rPr lang="hr-HR" dirty="0">
                <a:latin typeface="+mn-lt"/>
              </a:rPr>
              <a:t>LOST IN THE RENAISSANCE – 1.000,00 €</a:t>
            </a:r>
          </a:p>
          <a:p>
            <a:r>
              <a:rPr lang="hr-HR" dirty="0">
                <a:latin typeface="+mn-lt"/>
              </a:rPr>
              <a:t>ELEKTROCHAT – 1.000,00 €</a:t>
            </a:r>
          </a:p>
          <a:p>
            <a:r>
              <a:rPr lang="hr-HR" dirty="0">
                <a:latin typeface="+mn-lt"/>
              </a:rPr>
              <a:t>OPERNI TJEDAN U KORČULI – 10.000,00 €</a:t>
            </a:r>
          </a:p>
          <a:p>
            <a:r>
              <a:rPr lang="hr-HR" dirty="0">
                <a:latin typeface="+mn-lt"/>
              </a:rPr>
              <a:t>FESTIVAL SVJETLA – KORČULA – 15.000,00 €</a:t>
            </a:r>
          </a:p>
          <a:p>
            <a:r>
              <a:rPr lang="hr-HR" dirty="0">
                <a:latin typeface="+mn-lt"/>
              </a:rPr>
              <a:t>KORČULA JAZZ FESTIVAL – 6.000,00 €</a:t>
            </a:r>
          </a:p>
          <a:p>
            <a:r>
              <a:rPr lang="hr-HR" dirty="0">
                <a:latin typeface="+mn-lt"/>
              </a:rPr>
              <a:t>SVJETSKI DAN GLAZBE – 3.000,00 €</a:t>
            </a:r>
          </a:p>
          <a:p>
            <a:r>
              <a:rPr lang="hr-HR" dirty="0">
                <a:latin typeface="+mn-lt"/>
              </a:rPr>
              <a:t>POZDRAV JESENI – 3.000,00 €</a:t>
            </a:r>
          </a:p>
          <a:p>
            <a:r>
              <a:rPr lang="hr-HR" dirty="0">
                <a:latin typeface="+mn-lt"/>
              </a:rPr>
              <a:t>OSTALE NESPOMENUTE – 5.000,00 €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29A497-4036-1D19-8B38-2AE5BAFA1E99}"/>
              </a:ext>
            </a:extLst>
          </p:cNvPr>
          <p:cNvSpPr txBox="1">
            <a:spLocks/>
          </p:cNvSpPr>
          <p:nvPr/>
        </p:nvSpPr>
        <p:spPr>
          <a:xfrm>
            <a:off x="6967330" y="1172817"/>
            <a:ext cx="4866862" cy="5320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/>
              <a:t>Ukupno: </a:t>
            </a:r>
            <a:r>
              <a:rPr lang="hr-HR" b="1" u="sng" dirty="0"/>
              <a:t>74.000,00 €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6C0491-10EE-5F12-03FB-6BAFE4A6C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3379" y="6255110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6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696C-ABA4-C819-8646-ECCEB917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SPORTSKE MANIFESTACIJE </a:t>
            </a:r>
            <a:endParaRPr lang="hr-H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5F8F6-9E08-6244-B405-586E30FC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IZAZOV MARKA POLA – KORČULANSKI TRIATLON – 3.000,00 €</a:t>
            </a:r>
          </a:p>
          <a:p>
            <a:r>
              <a:rPr lang="hr-HR" dirty="0">
                <a:latin typeface="+mn-lt"/>
              </a:rPr>
              <a:t>PRVENSTVO GRADA U VATERPOLU – 2.000,00 €</a:t>
            </a:r>
          </a:p>
          <a:p>
            <a:r>
              <a:rPr lang="hr-HR" dirty="0">
                <a:latin typeface="+mn-lt"/>
              </a:rPr>
              <a:t>COLOR, RUN, SWIM &amp; FUN – 3.000,00 €</a:t>
            </a:r>
          </a:p>
          <a:p>
            <a:r>
              <a:rPr lang="hr-HR" dirty="0">
                <a:latin typeface="+mn-lt"/>
              </a:rPr>
              <a:t>TERRY FOX RUN – 5.000,00 €</a:t>
            </a:r>
          </a:p>
          <a:p>
            <a:endParaRPr lang="hr-HR" dirty="0">
              <a:latin typeface="+mn-lt"/>
            </a:endParaRPr>
          </a:p>
          <a:p>
            <a:pPr marL="0" indent="0">
              <a:buNone/>
            </a:pPr>
            <a:r>
              <a:rPr lang="hr-HR" dirty="0">
                <a:latin typeface="+mn-lt"/>
              </a:rPr>
              <a:t>Ukupno: </a:t>
            </a:r>
            <a:r>
              <a:rPr lang="hr-HR" b="1" u="sng" dirty="0">
                <a:latin typeface="+mn-lt"/>
              </a:rPr>
              <a:t>13.000,00 €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AC7F1D-635D-8A66-1F6B-82EAC8F60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3318" y="6264057"/>
            <a:ext cx="481626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55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802</Words>
  <Application>Microsoft Office PowerPoint</Application>
  <PresentationFormat>Widescreen</PresentationFormat>
  <Paragraphs>197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Times New Roman</vt:lpstr>
      <vt:lpstr>Tw Cen MT</vt:lpstr>
      <vt:lpstr>Wingdings 3</vt:lpstr>
      <vt:lpstr>Ion</vt:lpstr>
      <vt:lpstr>GODIŠNJI PROGRAM RADA  S FINANCIJSKIM PLANOM</vt:lpstr>
      <vt:lpstr>CILJEVI I ZADAĆE LOKALNE TURISTIČKE ZAJEDNICE </vt:lpstr>
      <vt:lpstr>REZULTATI TURISTIČKOG PROMETA U 2023. GODINI </vt:lpstr>
      <vt:lpstr>PowerPoint Presentation</vt:lpstr>
      <vt:lpstr>PLAN PRIHODA U 2024. GODINI</vt:lpstr>
      <vt:lpstr>ISTRAŽIVANJE I STRATEŠKO PLANIRANJE</vt:lpstr>
      <vt:lpstr>2. RAZVOJ TURISTIČKOG PROIZVODA</vt:lpstr>
      <vt:lpstr>Kulturno zabavne manifestacije </vt:lpstr>
      <vt:lpstr>SPORTSKE MANIFESTACIJE </vt:lpstr>
      <vt:lpstr>ENO-GASTRO MANIFESTACIJE</vt:lpstr>
      <vt:lpstr>3. KOMUNIKACIJA I OGLAŠAVANJE </vt:lpstr>
      <vt:lpstr>4. DESTINACIJSKI MENADŽMENT</vt:lpstr>
      <vt:lpstr>5. ČLANSTVO U STRUKOVNIM ORGANIZACIJAMA</vt:lpstr>
      <vt:lpstr>6. ADMINISTRATIVNI POSLOVI  </vt:lpstr>
      <vt:lpstr>7. REZERVA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GODIŠNJI PROGRAM RADA  S FINANCIJSKIM PLANOM</dc:title>
  <dc:creator>Milijana Borojevic</dc:creator>
  <cp:lastModifiedBy>Milijana Borojevic</cp:lastModifiedBy>
  <cp:revision>2</cp:revision>
  <dcterms:created xsi:type="dcterms:W3CDTF">2023-12-13T13:40:38Z</dcterms:created>
  <dcterms:modified xsi:type="dcterms:W3CDTF">2023-12-14T10:14:58Z</dcterms:modified>
</cp:coreProperties>
</file>